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70" r:id="rId2"/>
    <p:sldId id="280" r:id="rId3"/>
    <p:sldId id="281" r:id="rId4"/>
    <p:sldId id="283" r:id="rId5"/>
    <p:sldId id="282" r:id="rId6"/>
    <p:sldId id="28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0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31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F1FE7-33E5-4646-ADEB-EBFCAD3FC5BC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12C1B-89AD-4B05-A1D0-5E10E8F0C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06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30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598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796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699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472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21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7B50A-47E1-5BF1-FD99-A42E8E7CE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566028-4619-521D-4F66-C2E528C5F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7B1B-FCC6-426F-A8AC-08AF7313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817D2-A2E9-94A1-8AD1-ECB382944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5AD7A-9A55-C017-AFB3-17745D8BD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99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B7590-887A-8A79-489C-3CB169330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9E3814-C022-0A76-FA5F-82C29C9EB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14830-530B-4212-4763-2C48A0E6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5DDC0-BBD4-DFD2-855A-417C169BE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72349-3159-4CE1-3FFC-F9155BA89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39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95530-2C63-11CD-7679-43E42969AD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DCC0A6-5D38-8C9C-77ED-3CDCF38F9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A82A1-0B6A-E089-C60F-D4D6BF384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3DA7C-5694-707F-05E5-A53BCD16F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C9013-0D95-8B23-E806-1D6ED1E5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55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D3AD18-64E1-6059-61D0-0BBC7B9281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44838"/>
          </a:xfrm>
        </p:spPr>
        <p:txBody>
          <a:bodyPr/>
          <a:lstStyle>
            <a:lvl1pPr marL="0" indent="0" algn="ctr">
              <a:lnSpc>
                <a:spcPct val="300000"/>
              </a:lnSpc>
              <a:buNone/>
              <a:tabLst>
                <a:tab pos="2230438" algn="l"/>
              </a:tabLst>
              <a:defRPr/>
            </a:lvl1pPr>
          </a:lstStyle>
          <a:p>
            <a:r>
              <a:rPr lang="en-US" dirty="0"/>
              <a:t>Insert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8CD82-FE2C-848E-7E3C-C3106B0319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1100" y="3889003"/>
            <a:ext cx="9829800" cy="909637"/>
          </a:xfrm>
        </p:spPr>
        <p:txBody>
          <a:bodyPr anchor="b">
            <a:normAutofit/>
          </a:bodyPr>
          <a:lstStyle>
            <a:lvl1pPr algn="ctr">
              <a:defRPr sz="4800" b="1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0454C-6DB7-B79C-A5BF-F3073BA447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16507"/>
            <a:ext cx="9144000" cy="365125"/>
          </a:xfrm>
        </p:spPr>
        <p:txBody>
          <a:bodyPr/>
          <a:lstStyle>
            <a:lvl1pPr marL="0" indent="0" algn="ctr">
              <a:buNone/>
              <a:defRPr sz="2400" i="1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93D7AE0-7DBD-A848-246A-F08E23C88C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65625" y="5513859"/>
            <a:ext cx="3460750" cy="289734"/>
          </a:xfrm>
        </p:spPr>
        <p:txBody>
          <a:bodyPr>
            <a:normAutofit/>
          </a:bodyPr>
          <a:lstStyle>
            <a:lvl1pPr marL="0" indent="0" algn="ctr">
              <a:buNone/>
              <a:defRPr sz="1800" b="1" cap="all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PRESENTED BY: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58A1B98-64AE-7F0D-0D2A-3C7A5C0BBD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15382" y="5821460"/>
            <a:ext cx="7361237" cy="2897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First, Last Name – California Department of Fish and Wildlife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42A69D-4275-F414-2C61-02683FA56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89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59BC-34CD-F546-199B-7C111FEF7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8" y="437908"/>
            <a:ext cx="11421291" cy="760412"/>
          </a:xfrm>
        </p:spPr>
        <p:txBody>
          <a:bodyPr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65F90-C306-58CE-BEA8-25FB6AEBD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8" y="1631599"/>
            <a:ext cx="3643540" cy="4769198"/>
          </a:xfrm>
        </p:spPr>
        <p:txBody>
          <a:bodyPr>
            <a:normAutofit/>
          </a:bodyPr>
          <a:lstStyle>
            <a:lvl1pPr>
              <a:defRPr sz="2400">
                <a:solidFill>
                  <a:srgbClr val="1E718F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7A9B63-5A41-C3DC-F351-2409C1844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81487" y="1631599"/>
            <a:ext cx="7910513" cy="47469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Insert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CE80EE-C114-B206-6249-128EB26A5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6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F2B0D-075F-D768-4407-0791A6A5F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C055E-DB1A-9CE9-A14A-B875FA1AB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0403C-8339-FE54-B0B8-655ADC67F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951FA-E46B-067B-F5F6-D8E7AEDA3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4F8DE-CC42-C2C0-347C-D2E4DC4C8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3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E4B8B-5F1A-B64F-46B0-66DB3304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E3FA42-FB53-C698-B2AF-811B1D735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8CB75-B47C-E711-3104-FBF5CA70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38A3-8B39-1156-23D0-110D22CB2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E69FE-D170-8CF4-AFB9-292D0F16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44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963C-4495-DC9B-6F04-CFDC62B24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19C82-8E38-55C9-73E7-29FA02372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048D1-01C6-AA6E-90A6-2B6CFACB3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929DF-4E21-CCA7-F33F-92E811B96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8341D-EBD0-07F7-D10F-5B67BD857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A1DB0-12D7-BEBF-FA0B-C2F663F0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32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2D4-60C6-6A3F-2AFB-8B933DE51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0DB4C-18DE-F658-DA95-72D9CAA76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402021-AC77-5817-5387-6458ED0F8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6D6EF9-E09C-B994-B99A-01163A9EF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5511AE-2D79-1167-FB32-8BE5CEB41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EDD160-CF89-8055-F89D-72386F3F0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879FE2-B645-B801-4B52-4824FC07F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2AA895-337A-6F63-657D-27121F12F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4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1E48-8F57-6C21-E3D7-E25EF33E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4C2BE7-753E-A7E5-9D1B-40816F98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C593C-7AFC-40A3-B937-4913572F2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805E3-EAC5-8E37-AD07-E00D3ABC9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5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7912AF-6AAF-F69F-1485-A9A5FAB35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30AEAF-DF64-468C-F145-0D2BCB3B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B0AFE-13E0-E6D8-5816-BCF2AB35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934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D14AE-0669-1018-D859-92E637018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03BEE-4866-F78B-D235-3BA64900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E57E2C-78FB-4E7C-E693-BA54C17E5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02561-6BC5-B458-B6D2-D20FF04BE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1651-F2FA-5CD7-ADA7-ED2160441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80C5C-2EA3-7BD4-6959-04E8FC3B7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8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1FAF-9BD7-F4FF-CF96-E8C964B90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83305-EBB4-96AE-41BE-4E08099842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CA136-5996-FC29-810E-09C265C9E8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1A9478-3494-A219-F67B-25CBE6667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B7D3CE-EAF7-889C-9FBA-2A2907F60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5DEB9-B0FB-7379-F4B2-6EA418045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40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8C03C7-8B4D-1642-63C6-4FF93F718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96E8-8C9D-C10C-521E-5F4703E85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61075-F0BC-B2F3-80BC-3D83FEFC9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4CA8B1-D439-4EFC-B176-29CF8FA51F62}" type="datetimeFigureOut">
              <a:rPr lang="en-US" smtClean="0"/>
              <a:t>8/16/2024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1CC7D-3993-8C67-75E4-79B07D2A5B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939F3-B542-89F6-F492-B4F4011392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4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CVCS Escapement Modeling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95C4B8-FA7D-8EE3-F6C5-C7AF9F710B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Presented by: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047BD4-8C99-C4BE-83A1-EF6CD3D7D1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dirty="0"/>
              <a:t>Arthur Barros, California Department of Fish and Wildlife</a:t>
            </a:r>
          </a:p>
          <a:p>
            <a:r>
              <a:rPr lang="en-US" dirty="0"/>
              <a:t>Arthur.Barros@wildlife.ca.gov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BE11D55-20E6-FF15-A042-C531832799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Testing the CVCS Escapement Model</a:t>
            </a:r>
          </a:p>
        </p:txBody>
      </p:sp>
    </p:spTree>
    <p:extLst>
      <p:ext uri="{BB962C8B-B14F-4D97-AF65-F5344CB8AC3E}">
        <p14:creationId xmlns:p14="http://schemas.microsoft.com/office/powerpoint/2010/main" val="2638691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Comparing our code to </a:t>
            </a:r>
            <a:r>
              <a:rPr lang="en-US" b="1" dirty="0" err="1">
                <a:solidFill>
                  <a:srgbClr val="1E718F"/>
                </a:solidFill>
                <a:latin typeface="Century Gothic" panose="020B0502020202020204" pitchFamily="34" charset="0"/>
              </a:rPr>
              <a:t>escapeMR</a:t>
            </a:r>
            <a:endParaRPr lang="en-US" b="1" dirty="0">
              <a:solidFill>
                <a:srgbClr val="1E718F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9999FBBD-4C18-A9FA-029B-1D02AD0130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7" y="1405289"/>
            <a:ext cx="6572064" cy="4995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Optimization algorithm:</a:t>
            </a:r>
          </a:p>
          <a:p>
            <a:pPr lvl="1"/>
            <a:r>
              <a:rPr lang="en-US" sz="2800" b="1" dirty="0" err="1"/>
              <a:t>escapeMR</a:t>
            </a:r>
            <a:r>
              <a:rPr lang="en-US" sz="2800" dirty="0"/>
              <a:t>: VA09AD (FORTRAN)</a:t>
            </a:r>
          </a:p>
          <a:p>
            <a:pPr lvl="1"/>
            <a:r>
              <a:rPr lang="en-US" sz="2800" b="1" dirty="0"/>
              <a:t>R </a:t>
            </a:r>
            <a:r>
              <a:rPr lang="en-US" sz="2800" b="1" dirty="0" err="1"/>
              <a:t>optim</a:t>
            </a:r>
            <a:r>
              <a:rPr lang="en-US" sz="2800" dirty="0"/>
              <a:t>: </a:t>
            </a:r>
            <a:r>
              <a:rPr lang="en-US" sz="2800" dirty="0" err="1"/>
              <a:t>Broyden</a:t>
            </a:r>
            <a:r>
              <a:rPr lang="en-US" sz="2800" dirty="0"/>
              <a:t>-Fletcher-Goldfarb-</a:t>
            </a:r>
            <a:r>
              <a:rPr lang="en-US" sz="2800" dirty="0" err="1"/>
              <a:t>Shanno</a:t>
            </a:r>
            <a:r>
              <a:rPr lang="en-US" sz="2800" dirty="0"/>
              <a:t> (BFGS)</a:t>
            </a:r>
          </a:p>
        </p:txBody>
      </p:sp>
    </p:spTree>
    <p:extLst>
      <p:ext uri="{BB962C8B-B14F-4D97-AF65-F5344CB8AC3E}">
        <p14:creationId xmlns:p14="http://schemas.microsoft.com/office/powerpoint/2010/main" val="2694999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Comparing our code to </a:t>
            </a:r>
            <a:r>
              <a:rPr lang="en-US" b="1" dirty="0" err="1">
                <a:solidFill>
                  <a:srgbClr val="1E718F"/>
                </a:solidFill>
                <a:latin typeface="Century Gothic" panose="020B0502020202020204" pitchFamily="34" charset="0"/>
              </a:rPr>
              <a:t>escapeMR</a:t>
            </a:r>
            <a:endParaRPr lang="en-US" b="1" dirty="0">
              <a:solidFill>
                <a:srgbClr val="1E718F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E7F96C8-F08A-CFC1-8559-48396493E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261748"/>
            <a:ext cx="6518495" cy="33248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3319F0-3743-65BF-D5D8-8BFEB98680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8494" y="1994845"/>
            <a:ext cx="5103136" cy="3591710"/>
          </a:xfrm>
          <a:prstGeom prst="rect">
            <a:avLst/>
          </a:prstGeom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AB941219-0D34-BBE4-0088-1E966FA92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6" y="1405289"/>
            <a:ext cx="11421291" cy="9204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Demo data</a:t>
            </a:r>
            <a:r>
              <a:rPr lang="en-US" sz="3600" dirty="0"/>
              <a:t>; </a:t>
            </a:r>
            <a:r>
              <a:rPr lang="en-US" sz="2800" dirty="0"/>
              <a:t>nan=153, ns=5, chops=221, 500 iterations</a:t>
            </a:r>
          </a:p>
        </p:txBody>
      </p:sp>
    </p:spTree>
    <p:extLst>
      <p:ext uri="{BB962C8B-B14F-4D97-AF65-F5344CB8AC3E}">
        <p14:creationId xmlns:p14="http://schemas.microsoft.com/office/powerpoint/2010/main" val="1734855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Comparing our code to </a:t>
            </a:r>
            <a:r>
              <a:rPr lang="en-US" b="1" dirty="0" err="1">
                <a:solidFill>
                  <a:srgbClr val="1E718F"/>
                </a:solidFill>
                <a:latin typeface="Century Gothic" panose="020B0502020202020204" pitchFamily="34" charset="0"/>
              </a:rPr>
              <a:t>escapeMR</a:t>
            </a:r>
            <a:endParaRPr lang="en-US" b="1" dirty="0">
              <a:solidFill>
                <a:srgbClr val="1E718F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AB941219-0D34-BBE4-0088-1E966FA92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15" y="1327445"/>
            <a:ext cx="12032055" cy="92049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600" b="1" dirty="0"/>
              <a:t>American R. 2021</a:t>
            </a:r>
            <a:r>
              <a:rPr lang="en-US" sz="3600" dirty="0"/>
              <a:t>; nan=1359, ns=12, chops=3885, 500 iterations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459ED3-6C22-AF60-684F-D343B6EE74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3"/>
          <a:stretch/>
        </p:blipFill>
        <p:spPr>
          <a:xfrm>
            <a:off x="1166765" y="2055136"/>
            <a:ext cx="10239469" cy="452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671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solidFill>
                  <a:srgbClr val="1E718F"/>
                </a:solidFill>
                <a:latin typeface="Century Gothic" panose="020B0502020202020204" pitchFamily="34" charset="0"/>
              </a:rPr>
              <a:t>escapeMR</a:t>
            </a:r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 failure to converge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AB941219-0D34-BBE4-0088-1E966FA92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6" y="1405289"/>
            <a:ext cx="11421291" cy="9204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ARC 2021, 500 iterations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A72382-F9AB-DF9B-76C8-DEC12EEE7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96" y="1968836"/>
            <a:ext cx="7148603" cy="445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67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Simulating a population with </a:t>
            </a:r>
            <a:r>
              <a:rPr lang="en-US" b="1" dirty="0" err="1">
                <a:solidFill>
                  <a:srgbClr val="1E718F"/>
                </a:solidFill>
                <a:latin typeface="Century Gothic" panose="020B0502020202020204" pitchFamily="34" charset="0"/>
              </a:rPr>
              <a:t>ch_sim</a:t>
            </a:r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()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71E9863-2951-DA61-1A8F-C85C41DAE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893" y="1325728"/>
            <a:ext cx="9715500" cy="92392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73997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11609</TotalTime>
  <Words>119</Words>
  <Application>Microsoft Office PowerPoint</Application>
  <PresentationFormat>Widescreen</PresentationFormat>
  <Paragraphs>22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Century Gothic</vt:lpstr>
      <vt:lpstr>Office Theme</vt:lpstr>
      <vt:lpstr>CVCS Escapement Modeling</vt:lpstr>
      <vt:lpstr>Comparing our code to escapeMR</vt:lpstr>
      <vt:lpstr>Comparing our code to escapeMR</vt:lpstr>
      <vt:lpstr>Comparing our code to escapeMR</vt:lpstr>
      <vt:lpstr>escapeMR failure to converge</vt:lpstr>
      <vt:lpstr>Simulating a population with ch_sim()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Barros, Arthur@Wildlife</dc:creator>
  <cp:lastModifiedBy>Barros, Arthur@Wildlife</cp:lastModifiedBy>
  <cp:revision>30</cp:revision>
  <dcterms:created xsi:type="dcterms:W3CDTF">2024-08-07T17:39:51Z</dcterms:created>
  <dcterms:modified xsi:type="dcterms:W3CDTF">2024-08-19T21:03:59Z</dcterms:modified>
</cp:coreProperties>
</file>

<file path=docProps/thumbnail.jpeg>
</file>